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7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mage segmentation"/>
          <p:cNvSpPr txBox="1"/>
          <p:nvPr>
            <p:ph type="ctrTitle"/>
          </p:nvPr>
        </p:nvSpPr>
        <p:spPr>
          <a:xfrm>
            <a:off x="673100" y="2222500"/>
            <a:ext cx="11658600" cy="3886200"/>
          </a:xfrm>
          <a:prstGeom prst="rect">
            <a:avLst/>
          </a:prstGeom>
        </p:spPr>
        <p:txBody>
          <a:bodyPr/>
          <a:lstStyle/>
          <a:p>
            <a:pPr/>
            <a:r>
              <a:t>image segmentation</a:t>
            </a:r>
          </a:p>
        </p:txBody>
      </p:sp>
      <p:sp>
        <p:nvSpPr>
          <p:cNvPr id="159" name="patrick kevorkian"/>
          <p:cNvSpPr txBox="1"/>
          <p:nvPr>
            <p:ph type="subTitle" sz="quarter" idx="1"/>
          </p:nvPr>
        </p:nvSpPr>
        <p:spPr>
          <a:xfrm>
            <a:off x="673100" y="6108700"/>
            <a:ext cx="11658600" cy="1778000"/>
          </a:xfrm>
          <a:prstGeom prst="rect">
            <a:avLst/>
          </a:prstGeom>
        </p:spPr>
        <p:txBody>
          <a:bodyPr/>
          <a:lstStyle/>
          <a:p>
            <a:pPr/>
            <a:r>
              <a:t>patrick kevorkian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Hist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Histogram </a:t>
            </a:r>
          </a:p>
        </p:txBody>
      </p:sp>
      <p:sp>
        <p:nvSpPr>
          <p:cNvPr id="194" name="Use histogram peaks of original image to determine thresholds…"/>
          <p:cNvSpPr txBox="1"/>
          <p:nvPr>
            <p:ph type="body" idx="4294967295"/>
          </p:nvPr>
        </p:nvSpPr>
        <p:spPr>
          <a:xfrm>
            <a:off x="673100" y="2794000"/>
            <a:ext cx="11658600" cy="4720481"/>
          </a:xfrm>
          <a:prstGeom prst="rect">
            <a:avLst/>
          </a:prstGeom>
        </p:spPr>
        <p:txBody>
          <a:bodyPr/>
          <a:lstStyle/>
          <a:p>
            <a:pPr/>
            <a:r>
              <a:t>Use histogram peaks of original image to determine thresholds </a:t>
            </a:r>
          </a:p>
          <a:p>
            <a:pPr/>
            <a:r>
              <a:t>Makes segmentation a bit easier </a:t>
            </a:r>
          </a:p>
          <a:p>
            <a:pPr/>
            <a:r>
              <a:t>But it is difficult to determine number of three olds automatically </a:t>
            </a:r>
          </a:p>
          <a:p>
            <a:pPr/>
            <a:r>
              <a:t>Once again for our examples we are using 2 </a:t>
            </a:r>
          </a:p>
          <a:p>
            <a:pPr/>
            <a:r>
              <a:t>Following Multi level segmentation was done with Histogram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xamp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</a:t>
            </a:r>
          </a:p>
        </p:txBody>
      </p:sp>
      <p:pic>
        <p:nvPicPr>
          <p:cNvPr id="197" name="me.jpg" descr="m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14" y="2752960"/>
            <a:ext cx="5354019" cy="53540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98" name="meMultLev50Hyst130.png" descr="meMultLev50Hyst1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6082" y="2254969"/>
            <a:ext cx="6743701" cy="635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99" name="thresh = 50,130"/>
          <p:cNvSpPr txBox="1"/>
          <p:nvPr>
            <p:ph type="body" sz="quarter" idx="4294967295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 defTabSz="411479">
              <a:spcBef>
                <a:spcPts val="0"/>
              </a:spcBef>
              <a:buClrTx/>
              <a:buSzTx/>
              <a:buNone/>
              <a:defRPr cap="all" spc="210" sz="234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thresh = 50,130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x 1 Hist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 1 Histogram </a:t>
            </a:r>
          </a:p>
        </p:txBody>
      </p:sp>
      <p:pic>
        <p:nvPicPr>
          <p:cNvPr id="202" name="meMultLev50Hyst130Hysto.png" descr="meMultLev50Hyst130Hys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0934" y="1994740"/>
            <a:ext cx="8542932" cy="68193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hresh = 20, 170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Thresh = 20, 170</a:t>
            </a:r>
          </a:p>
        </p:txBody>
      </p:sp>
      <p:sp>
        <p:nvSpPr>
          <p:cNvPr id="205" name="Example 2"/>
          <p:cNvSpPr txBox="1"/>
          <p:nvPr>
            <p:ph type="title"/>
          </p:nvPr>
        </p:nvSpPr>
        <p:spPr>
          <a:xfrm>
            <a:off x="673100" y="577850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 </a:t>
            </a:r>
          </a:p>
        </p:txBody>
      </p:sp>
      <p:pic>
        <p:nvPicPr>
          <p:cNvPr id="206" name="cameraman.png" descr="cameram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194" y="2490589"/>
            <a:ext cx="5410499" cy="54104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07" name="camersmanMutlLev20Hyst170.png" descr="camersmanMutlLev20Hyst17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4075" y="1941116"/>
            <a:ext cx="6396936" cy="65094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Ex 2 Hist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 2 Histogram</a:t>
            </a:r>
          </a:p>
        </p:txBody>
      </p:sp>
      <p:pic>
        <p:nvPicPr>
          <p:cNvPr id="210" name="camersmanMutlLev20Hyst170Hysto.png" descr="camersmanMutlLev20Hyst170Hys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3400" y="1840855"/>
            <a:ext cx="9398000" cy="7023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hresh = 20,175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Thresh = 20,175</a:t>
            </a:r>
          </a:p>
        </p:txBody>
      </p:sp>
      <p:sp>
        <p:nvSpPr>
          <p:cNvPr id="213" name="Examp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</a:t>
            </a:r>
          </a:p>
        </p:txBody>
      </p:sp>
      <p:pic>
        <p:nvPicPr>
          <p:cNvPr id="214" name="berk.jpg" descr="ber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161" y="2000845"/>
            <a:ext cx="6108701" cy="4076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15" name="berkMutlLev20Hyst175.png" descr="berkMutlLev20Hyst17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5464" y="4524027"/>
            <a:ext cx="7277101" cy="4940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Ex 3 Hist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 3 Histogram</a:t>
            </a:r>
          </a:p>
        </p:txBody>
      </p:sp>
      <p:pic>
        <p:nvPicPr>
          <p:cNvPr id="218" name="berkMutlLev20Hyst175Hysto.png" descr="berkMutlLev20Hyst175Hys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900" y="1589037"/>
            <a:ext cx="8509000" cy="7607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hresh = 50, 200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Thresh = 50, 200</a:t>
            </a:r>
          </a:p>
        </p:txBody>
      </p:sp>
      <p:sp>
        <p:nvSpPr>
          <p:cNvPr id="221" name="Examp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4 </a:t>
            </a:r>
          </a:p>
        </p:txBody>
      </p:sp>
      <p:pic>
        <p:nvPicPr>
          <p:cNvPr id="222" name="write.png" descr="wr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767" y="2226766"/>
            <a:ext cx="5842129" cy="29726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23" name="writeMutlLev50Hyst200.png" descr="writeMutlLev50Hyst2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3028" y="4878535"/>
            <a:ext cx="8171266" cy="4622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Ex 4 Hist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 4 Histogram</a:t>
            </a:r>
          </a:p>
        </p:txBody>
      </p:sp>
      <p:pic>
        <p:nvPicPr>
          <p:cNvPr id="226" name="writeMutlLev50Hyst200Hysto.png" descr="writeMutlLev50Hyst200Hys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7991" y="1992593"/>
            <a:ext cx="8388818" cy="69590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ocal Adaptive Threshol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Local Adaptive Thresholding</a:t>
            </a:r>
          </a:p>
        </p:txBody>
      </p:sp>
      <p:sp>
        <p:nvSpPr>
          <p:cNvPr id="229" name="Sliding window approa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Sliding window approach </a:t>
            </a:r>
          </a:p>
          <a:p>
            <a:pPr/>
            <a:r>
              <a:t>Uniform areas are classified as foreground or background </a:t>
            </a:r>
          </a:p>
          <a:p>
            <a:pPr/>
            <a:r>
              <a:t>Non-uniform areas we apply a thresholding method </a:t>
            </a:r>
          </a:p>
          <a:p>
            <a:pPr/>
            <a:r>
              <a:t>Is able to better overcome illumination variances </a:t>
            </a:r>
          </a:p>
          <a:p>
            <a:pPr/>
            <a:r>
              <a:t>But success is not always guaranteed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topics</a:t>
            </a:r>
          </a:p>
        </p:txBody>
      </p:sp>
      <p:sp>
        <p:nvSpPr>
          <p:cNvPr id="162" name="Bi-level thresholding…"/>
          <p:cNvSpPr txBox="1"/>
          <p:nvPr>
            <p:ph type="body" idx="1"/>
          </p:nvPr>
        </p:nvSpPr>
        <p:spPr>
          <a:xfrm>
            <a:off x="673100" y="2666057"/>
            <a:ext cx="11658600" cy="5627540"/>
          </a:xfrm>
          <a:prstGeom prst="rect">
            <a:avLst/>
          </a:prstGeom>
        </p:spPr>
        <p:txBody>
          <a:bodyPr/>
          <a:lstStyle/>
          <a:p>
            <a:pPr/>
            <a:r>
              <a:t>Bi-level thresholding </a:t>
            </a:r>
          </a:p>
          <a:p>
            <a:pPr/>
            <a:r>
              <a:t>Multi-level thresholding </a:t>
            </a:r>
          </a:p>
          <a:p>
            <a:pPr/>
            <a:r>
              <a:t>Histogram Based Segmentation </a:t>
            </a:r>
          </a:p>
          <a:p>
            <a:pPr/>
            <a:r>
              <a:t>Local Adaptive thresholding </a:t>
            </a:r>
          </a:p>
          <a:p>
            <a:pPr/>
            <a:r>
              <a:t>Niblack’s Locally Adaptive Thresholding </a:t>
            </a:r>
          </a:p>
          <a:p>
            <a:pPr/>
            <a:r>
              <a:t>Sauvola’s Locally Adaptive Thresholding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xamp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</a:t>
            </a:r>
          </a:p>
        </p:txBody>
      </p:sp>
      <p:sp>
        <p:nvSpPr>
          <p:cNvPr id="232" name="default: 3x3, 0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default: 3x3, 0</a:t>
            </a:r>
          </a:p>
        </p:txBody>
      </p:sp>
      <p:pic>
        <p:nvPicPr>
          <p:cNvPr id="233" name="meLocAdaptMeanDef.png" descr="meLocAdaptMeanDe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860" y="2373327"/>
            <a:ext cx="5715633" cy="57292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34" name="MeLocAdaptMedianDef.png" descr="MeLocAdaptMedianDe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7224" y="2329366"/>
            <a:ext cx="5817196" cy="58171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35" name="default mean"/>
          <p:cNvSpPr txBox="1"/>
          <p:nvPr/>
        </p:nvSpPr>
        <p:spPr>
          <a:xfrm>
            <a:off x="1487604" y="8618862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236" name="default median"/>
          <p:cNvSpPr txBox="1"/>
          <p:nvPr/>
        </p:nvSpPr>
        <p:spPr>
          <a:xfrm>
            <a:off x="7603777" y="8618862"/>
            <a:ext cx="3955208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Examp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 </a:t>
            </a:r>
          </a:p>
        </p:txBody>
      </p:sp>
      <p:sp>
        <p:nvSpPr>
          <p:cNvPr id="239" name="“playing” for better results: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“playing” for better results: </a:t>
            </a:r>
          </a:p>
        </p:txBody>
      </p:sp>
      <p:pic>
        <p:nvPicPr>
          <p:cNvPr id="240" name="MeLocAdaptMean.png" descr="MeLocAdapt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642" y="2368946"/>
            <a:ext cx="5981701" cy="6070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41" name="me9LocAdaptMedian011.png" descr="me9LocAdaptMedian0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5907" y="2400696"/>
            <a:ext cx="6124923" cy="6070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42" name="Mean: 9x9, 0.11"/>
          <p:cNvSpPr txBox="1"/>
          <p:nvPr/>
        </p:nvSpPr>
        <p:spPr>
          <a:xfrm>
            <a:off x="1533177" y="862439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9x9, 0.11</a:t>
            </a:r>
          </a:p>
        </p:txBody>
      </p:sp>
      <p:sp>
        <p:nvSpPr>
          <p:cNvPr id="243" name="Median: 9x9, 0.30"/>
          <p:cNvSpPr txBox="1"/>
          <p:nvPr/>
        </p:nvSpPr>
        <p:spPr>
          <a:xfrm>
            <a:off x="7260877" y="8624391"/>
            <a:ext cx="4111329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9x9, 0.30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examp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</a:t>
            </a:r>
          </a:p>
        </p:txBody>
      </p:sp>
      <p:sp>
        <p:nvSpPr>
          <p:cNvPr id="246" name="default: 3x3, 0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default: 3x3, 0</a:t>
            </a:r>
          </a:p>
        </p:txBody>
      </p:sp>
      <p:pic>
        <p:nvPicPr>
          <p:cNvPr id="247" name="cameramanLocAdaptMean.png" descr="cameramanLocAdapt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996" y="2150528"/>
            <a:ext cx="5774475" cy="58167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48" name="cameramanLocAdaptMedianDef.png" descr="cameramanLocAdaptMedianDe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9899" y="2150528"/>
            <a:ext cx="5852796" cy="58167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49" name="default mean"/>
          <p:cNvSpPr txBox="1"/>
          <p:nvPr/>
        </p:nvSpPr>
        <p:spPr>
          <a:xfrm>
            <a:off x="1487604" y="8618863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250" name="default median"/>
          <p:cNvSpPr txBox="1"/>
          <p:nvPr/>
        </p:nvSpPr>
        <p:spPr>
          <a:xfrm>
            <a:off x="7948225" y="8618863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examp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</a:t>
            </a:r>
          </a:p>
        </p:txBody>
      </p:sp>
      <p:sp>
        <p:nvSpPr>
          <p:cNvPr id="253" name="“playing” for better results: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“playing” for better results: </a:t>
            </a:r>
          </a:p>
        </p:txBody>
      </p:sp>
      <p:pic>
        <p:nvPicPr>
          <p:cNvPr id="254" name="cameramanLocAdaptMean.png" descr="cameramanLocAdapt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3" y="1985613"/>
            <a:ext cx="5997039" cy="60852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55" name="Mean: 9x9, 0.32"/>
          <p:cNvSpPr txBox="1"/>
          <p:nvPr/>
        </p:nvSpPr>
        <p:spPr>
          <a:xfrm>
            <a:off x="1533177" y="862439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9x9, 0.32</a:t>
            </a:r>
          </a:p>
        </p:txBody>
      </p:sp>
      <p:sp>
        <p:nvSpPr>
          <p:cNvPr id="256" name="Median: 9x9, 0.20"/>
          <p:cNvSpPr txBox="1"/>
          <p:nvPr/>
        </p:nvSpPr>
        <p:spPr>
          <a:xfrm>
            <a:off x="7794415" y="8624391"/>
            <a:ext cx="4099571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9x9, 0.20</a:t>
            </a:r>
          </a:p>
        </p:txBody>
      </p:sp>
      <p:pic>
        <p:nvPicPr>
          <p:cNvPr id="257" name="cameraman9LocAdaptMedian.png" descr="cameraman9LocAdaptMedi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3642" y="1852464"/>
            <a:ext cx="6417691" cy="63515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examp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</a:t>
            </a:r>
          </a:p>
        </p:txBody>
      </p:sp>
      <p:sp>
        <p:nvSpPr>
          <p:cNvPr id="260" name="default: 3x3, 0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default: 3x3, 0</a:t>
            </a:r>
          </a:p>
        </p:txBody>
      </p:sp>
      <p:pic>
        <p:nvPicPr>
          <p:cNvPr id="261" name="berkLocAdaptMean.png" descr="berkLocAdapt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809" y="3145375"/>
            <a:ext cx="6248028" cy="428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62" name="berkLocAdaptMedianDef.png" descr="berkLocAdaptMedianDe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6422" y="3160826"/>
            <a:ext cx="6248027" cy="43413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63" name="default mean"/>
          <p:cNvSpPr txBox="1"/>
          <p:nvPr/>
        </p:nvSpPr>
        <p:spPr>
          <a:xfrm>
            <a:off x="1487604" y="8618863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264" name="default median"/>
          <p:cNvSpPr txBox="1"/>
          <p:nvPr/>
        </p:nvSpPr>
        <p:spPr>
          <a:xfrm>
            <a:off x="7972363" y="8618863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examp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</a:t>
            </a:r>
          </a:p>
        </p:txBody>
      </p:sp>
      <p:sp>
        <p:nvSpPr>
          <p:cNvPr id="267" name="“playing” for better results: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“playing” for better results: </a:t>
            </a:r>
          </a:p>
        </p:txBody>
      </p:sp>
      <p:pic>
        <p:nvPicPr>
          <p:cNvPr id="268" name="berkLocAdaptMean.png" descr="berkLocAdapt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01" y="2590945"/>
            <a:ext cx="6196587" cy="41904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69" name="berk9LocAdaptMedian07.png" descr="berk9LocAdaptMedian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2183" y="2468053"/>
            <a:ext cx="6327157" cy="443628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70" name="Mean: 9x9, 0.50"/>
          <p:cNvSpPr txBox="1"/>
          <p:nvPr/>
        </p:nvSpPr>
        <p:spPr>
          <a:xfrm>
            <a:off x="1533177" y="862439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9x9, 0.50</a:t>
            </a:r>
          </a:p>
        </p:txBody>
      </p:sp>
      <p:sp>
        <p:nvSpPr>
          <p:cNvPr id="271" name="Median: 9x9, 0.7"/>
          <p:cNvSpPr txBox="1"/>
          <p:nvPr/>
        </p:nvSpPr>
        <p:spPr>
          <a:xfrm>
            <a:off x="7927689" y="8624391"/>
            <a:ext cx="3981302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9x9, 0.7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examp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4</a:t>
            </a:r>
          </a:p>
        </p:txBody>
      </p:sp>
      <p:sp>
        <p:nvSpPr>
          <p:cNvPr id="274" name="default: 3x3, 0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default: 3x3, 0</a:t>
            </a:r>
          </a:p>
        </p:txBody>
      </p:sp>
      <p:pic>
        <p:nvPicPr>
          <p:cNvPr id="275" name="writeLocAdaptMean.png" descr="writeLocAdapt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89" y="3186514"/>
            <a:ext cx="6280418" cy="33805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76" name="writeLocAdaptMedianDef.png" descr="writeLocAdaptMedianDe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7097" y="3186514"/>
            <a:ext cx="6278203" cy="33805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77" name="default mean"/>
          <p:cNvSpPr txBox="1"/>
          <p:nvPr/>
        </p:nvSpPr>
        <p:spPr>
          <a:xfrm>
            <a:off x="1487604" y="8618863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278" name="default median"/>
          <p:cNvSpPr txBox="1"/>
          <p:nvPr/>
        </p:nvSpPr>
        <p:spPr>
          <a:xfrm>
            <a:off x="7938126" y="8618863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</a:t>
            </a:r>
          </a:p>
        </p:txBody>
      </p:sp>
      <p:sp>
        <p:nvSpPr>
          <p:cNvPr id="281" name="“playing” for better results: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“playing” for better results: </a:t>
            </a:r>
          </a:p>
        </p:txBody>
      </p:sp>
      <p:pic>
        <p:nvPicPr>
          <p:cNvPr id="282" name="writeLocAdaptMean.png" descr="writeLocAdapt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99" y="2983357"/>
            <a:ext cx="6044504" cy="32618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83" name="write9LocAdaptMedian02.png" descr="write9LocAdaptMedian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464" y="2873735"/>
            <a:ext cx="6534220" cy="34811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84" name="Mean: 9x9, 0.14"/>
          <p:cNvSpPr txBox="1"/>
          <p:nvPr/>
        </p:nvSpPr>
        <p:spPr>
          <a:xfrm>
            <a:off x="1475679" y="8014791"/>
            <a:ext cx="3436144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9x9, 0.14</a:t>
            </a:r>
          </a:p>
        </p:txBody>
      </p:sp>
      <p:sp>
        <p:nvSpPr>
          <p:cNvPr id="285" name="Median: 9x9, 0.2"/>
          <p:cNvSpPr txBox="1"/>
          <p:nvPr/>
        </p:nvSpPr>
        <p:spPr>
          <a:xfrm>
            <a:off x="7654577" y="8014791"/>
            <a:ext cx="3901580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9x9, 0.2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Niblack’s Locally Adaptive Threshol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911">
              <a:defRPr spc="76" sz="3839"/>
            </a:lvl1pPr>
          </a:lstStyle>
          <a:p>
            <a:pPr/>
            <a:r>
              <a:t>Niblack’s Locally Adaptive Thresholding</a:t>
            </a:r>
          </a:p>
        </p:txBody>
      </p:sp>
      <p:sp>
        <p:nvSpPr>
          <p:cNvPr id="288" name="Window size, to split image into local window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Window size, to split image into local windows </a:t>
            </a:r>
          </a:p>
          <a:p>
            <a:pPr/>
            <a:r>
              <a:t>Threshold of local threshold based on local mean and standard deviation </a:t>
            </a:r>
          </a:p>
          <a:p>
            <a:pPr/>
            <a:r>
              <a:t>Default constant “k” is suggested as -0.2</a:t>
            </a:r>
          </a:p>
          <a:p>
            <a:pPr/>
            <a:r>
              <a:t>Does not do well with large variance in illumination </a:t>
            </a:r>
          </a:p>
          <a:p>
            <a:pPr/>
            <a:r>
              <a:t>Optimum “k” hard to achieve </a:t>
            </a:r>
          </a:p>
          <a:p>
            <a:pPr/>
            <a:r>
              <a:t>Following images done with MEAN and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default: 3x3, -0.2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default: 3x3, -0.2</a:t>
            </a:r>
          </a:p>
        </p:txBody>
      </p:sp>
      <p:sp>
        <p:nvSpPr>
          <p:cNvPr id="291" name="Examp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</a:t>
            </a:r>
          </a:p>
        </p:txBody>
      </p:sp>
      <p:pic>
        <p:nvPicPr>
          <p:cNvPr id="292" name="meNiblacksMean.png" descr="meNiblacks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49" y="2045245"/>
            <a:ext cx="6045201" cy="6070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93" name="meNiblackMedian.png" descr="meNiblackMedi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8124" y="1978919"/>
            <a:ext cx="6235229" cy="62032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94" name="default mean"/>
          <p:cNvSpPr txBox="1"/>
          <p:nvPr/>
        </p:nvSpPr>
        <p:spPr>
          <a:xfrm>
            <a:off x="1533177" y="862439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295" name="default median"/>
          <p:cNvSpPr txBox="1"/>
          <p:nvPr/>
        </p:nvSpPr>
        <p:spPr>
          <a:xfrm>
            <a:off x="7857666" y="8624391"/>
            <a:ext cx="3436144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i-Lev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Bi-Level</a:t>
            </a:r>
          </a:p>
        </p:txBody>
      </p:sp>
      <p:sp>
        <p:nvSpPr>
          <p:cNvPr id="165" name="One Threshold…"/>
          <p:cNvSpPr txBox="1"/>
          <p:nvPr>
            <p:ph type="body" sz="half" idx="4294967295"/>
          </p:nvPr>
        </p:nvSpPr>
        <p:spPr>
          <a:xfrm>
            <a:off x="1108050" y="3073400"/>
            <a:ext cx="10788700" cy="4168627"/>
          </a:xfrm>
          <a:prstGeom prst="rect">
            <a:avLst/>
          </a:prstGeom>
        </p:spPr>
        <p:txBody>
          <a:bodyPr/>
          <a:lstStyle/>
          <a:p>
            <a:pPr marL="361950" indent="-361950" defTabSz="434340">
              <a:spcBef>
                <a:spcPts val="2600"/>
              </a:spcBef>
              <a:defRPr spc="45" sz="2280"/>
            </a:pPr>
            <a:r>
              <a:t>One Threshold </a:t>
            </a:r>
          </a:p>
          <a:p>
            <a:pPr marL="361950" indent="-361950" defTabSz="434340">
              <a:spcBef>
                <a:spcPts val="2600"/>
              </a:spcBef>
              <a:defRPr spc="45" sz="2280"/>
            </a:pPr>
            <a:r>
              <a:t>Two regions (black &amp; white)</a:t>
            </a:r>
          </a:p>
          <a:p>
            <a:pPr marL="361950" indent="-361950" defTabSz="434340">
              <a:spcBef>
                <a:spcPts val="2600"/>
              </a:spcBef>
              <a:defRPr spc="45" sz="2280"/>
            </a:pPr>
            <a:r>
              <a:t>New pixel value determined on if its greater or less than the threshold </a:t>
            </a:r>
          </a:p>
          <a:p>
            <a:pPr marL="361950" indent="-361950" defTabSz="434340">
              <a:spcBef>
                <a:spcPts val="2600"/>
              </a:spcBef>
              <a:defRPr spc="45" sz="2280"/>
            </a:pPr>
            <a:r>
              <a:t>Too high, white will obscure image </a:t>
            </a:r>
          </a:p>
          <a:p>
            <a:pPr marL="361950" indent="-361950" defTabSz="434340">
              <a:spcBef>
                <a:spcPts val="2600"/>
              </a:spcBef>
              <a:defRPr spc="45" sz="2280"/>
            </a:pPr>
            <a:r>
              <a:t>Too low, black will obscure image </a:t>
            </a:r>
          </a:p>
          <a:p>
            <a:pPr marL="361950" indent="-361950" defTabSz="434340">
              <a:spcBef>
                <a:spcPts val="2600"/>
              </a:spcBef>
              <a:defRPr spc="45" sz="2280"/>
            </a:pPr>
            <a:r>
              <a:t>Has issues with uneven illumination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“playing” for better results: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“playing” for better results: </a:t>
            </a:r>
          </a:p>
        </p:txBody>
      </p:sp>
      <p:sp>
        <p:nvSpPr>
          <p:cNvPr id="298" name="Examp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</a:t>
            </a:r>
          </a:p>
        </p:txBody>
      </p:sp>
      <p:pic>
        <p:nvPicPr>
          <p:cNvPr id="299" name="me99NmeanNp02.png" descr="me99NmeanNp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329" y="2259624"/>
            <a:ext cx="6039841" cy="59622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00" name="Mean: 9x9, -0.2"/>
          <p:cNvSpPr txBox="1"/>
          <p:nvPr/>
        </p:nvSpPr>
        <p:spPr>
          <a:xfrm>
            <a:off x="1533177" y="862439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9x9, -0.2</a:t>
            </a:r>
          </a:p>
        </p:txBody>
      </p:sp>
      <p:pic>
        <p:nvPicPr>
          <p:cNvPr id="301" name="me99NiblackNp99Med.png" descr="me99NiblackNp99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9488" y="2122878"/>
            <a:ext cx="6177012" cy="6235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02" name="median: 9x9, -0.99"/>
          <p:cNvSpPr txBox="1"/>
          <p:nvPr/>
        </p:nvSpPr>
        <p:spPr>
          <a:xfrm>
            <a:off x="7601470" y="8624391"/>
            <a:ext cx="3893047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9x9, -0.99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default: 3x3, -0.2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default: 3x3, -0.2</a:t>
            </a:r>
          </a:p>
        </p:txBody>
      </p:sp>
      <p:sp>
        <p:nvSpPr>
          <p:cNvPr id="305" name="Examp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</a:t>
            </a:r>
          </a:p>
        </p:txBody>
      </p:sp>
      <p:pic>
        <p:nvPicPr>
          <p:cNvPr id="306" name="cameramanNiblacksMean.png" descr="cameramanNiblacks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866" y="2329936"/>
            <a:ext cx="5840925" cy="58615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07" name="cameramanNiblackMedian.png" descr="cameramanNiblackMedi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7818" y="2154591"/>
            <a:ext cx="6043706" cy="62122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08" name="Default Mean"/>
          <p:cNvSpPr txBox="1"/>
          <p:nvPr/>
        </p:nvSpPr>
        <p:spPr>
          <a:xfrm>
            <a:off x="1562256" y="866437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309" name="default median"/>
          <p:cNvSpPr txBox="1"/>
          <p:nvPr/>
        </p:nvSpPr>
        <p:spPr>
          <a:xfrm>
            <a:off x="7931599" y="866437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Examp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</a:t>
            </a:r>
          </a:p>
        </p:txBody>
      </p:sp>
      <p:sp>
        <p:nvSpPr>
          <p:cNvPr id="312" name="“playing” for better results: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“playing” for better results: </a:t>
            </a:r>
          </a:p>
        </p:txBody>
      </p:sp>
      <p:pic>
        <p:nvPicPr>
          <p:cNvPr id="313" name="cameraman99NmeanNp20.png" descr="cameraman99NmeanNp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140" y="2227507"/>
            <a:ext cx="5825528" cy="5903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14" name="Mean: 9x9, -0.2"/>
          <p:cNvSpPr txBox="1"/>
          <p:nvPr/>
        </p:nvSpPr>
        <p:spPr>
          <a:xfrm>
            <a:off x="1379745" y="8501150"/>
            <a:ext cx="3436144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9x9, -0.2</a:t>
            </a:r>
          </a:p>
        </p:txBody>
      </p:sp>
      <p:pic>
        <p:nvPicPr>
          <p:cNvPr id="315" name="cameraman99NiblackNp09Med.png" descr="cameraman99NiblackNp09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4210" y="2163242"/>
            <a:ext cx="6147725" cy="60317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16" name="median: 9x9, -0.9"/>
          <p:cNvSpPr txBox="1"/>
          <p:nvPr/>
        </p:nvSpPr>
        <p:spPr>
          <a:xfrm>
            <a:off x="7606762" y="8501150"/>
            <a:ext cx="4042620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9x9, -0.9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Examp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</a:t>
            </a:r>
          </a:p>
        </p:txBody>
      </p:sp>
      <p:sp>
        <p:nvSpPr>
          <p:cNvPr id="319" name="default: 3x3, -0.2"/>
          <p:cNvSpPr txBox="1"/>
          <p:nvPr/>
        </p:nvSpPr>
        <p:spPr>
          <a:xfrm>
            <a:off x="673100" y="1319367"/>
            <a:ext cx="11658600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default: 3x3, -0.2</a:t>
            </a:r>
          </a:p>
        </p:txBody>
      </p:sp>
      <p:pic>
        <p:nvPicPr>
          <p:cNvPr id="320" name="berkNiblacksMean.png" descr="berkNiblacks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391" y="2822227"/>
            <a:ext cx="6227612" cy="4241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21" name="berkNiblackMedian.png" descr="berkNiblackMedi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6732" y="2786711"/>
            <a:ext cx="6227612" cy="41801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22" name="Default Mean"/>
          <p:cNvSpPr txBox="1"/>
          <p:nvPr/>
        </p:nvSpPr>
        <p:spPr>
          <a:xfrm>
            <a:off x="1657125" y="792777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323" name="Default median"/>
          <p:cNvSpPr txBox="1"/>
          <p:nvPr/>
        </p:nvSpPr>
        <p:spPr>
          <a:xfrm>
            <a:off x="7932466" y="7927771"/>
            <a:ext cx="3436144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Examp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</a:t>
            </a:r>
          </a:p>
        </p:txBody>
      </p:sp>
      <p:sp>
        <p:nvSpPr>
          <p:cNvPr id="326" name="“playing” for better results: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“playing” for better results: </a:t>
            </a:r>
          </a:p>
        </p:txBody>
      </p:sp>
      <p:pic>
        <p:nvPicPr>
          <p:cNvPr id="327" name="berk99NmeanNp30.png" descr="berk99NmeanNp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83" y="2733837"/>
            <a:ext cx="6092098" cy="41682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28" name="Mean: 9x9, -0.30"/>
          <p:cNvSpPr txBox="1"/>
          <p:nvPr/>
        </p:nvSpPr>
        <p:spPr>
          <a:xfrm>
            <a:off x="1440986" y="7688350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9x9, -0.30</a:t>
            </a:r>
          </a:p>
        </p:txBody>
      </p:sp>
      <p:pic>
        <p:nvPicPr>
          <p:cNvPr id="329" name="berk99NiblackNp90Med.png" descr="berk99NiblackNp90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6067" y="2673350"/>
            <a:ext cx="6502401" cy="4406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30" name="Median: 9x9, -0.90"/>
          <p:cNvSpPr txBox="1"/>
          <p:nvPr/>
        </p:nvSpPr>
        <p:spPr>
          <a:xfrm>
            <a:off x="7415510" y="7688350"/>
            <a:ext cx="430351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9x9, -0.90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Examp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4</a:t>
            </a:r>
          </a:p>
        </p:txBody>
      </p:sp>
      <p:sp>
        <p:nvSpPr>
          <p:cNvPr id="333" name="default: 3x3, -0.2"/>
          <p:cNvSpPr txBox="1"/>
          <p:nvPr/>
        </p:nvSpPr>
        <p:spPr>
          <a:xfrm>
            <a:off x="673100" y="1319367"/>
            <a:ext cx="11658600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default: 3x3, -0.2</a:t>
            </a:r>
          </a:p>
        </p:txBody>
      </p:sp>
      <p:pic>
        <p:nvPicPr>
          <p:cNvPr id="334" name="writeNiblacksMean.png" descr="writeNiblacks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938" y="3003902"/>
            <a:ext cx="6184518" cy="32534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35" name="Default Mean"/>
          <p:cNvSpPr txBox="1"/>
          <p:nvPr/>
        </p:nvSpPr>
        <p:spPr>
          <a:xfrm>
            <a:off x="1657125" y="792777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336" name="Default median"/>
          <p:cNvSpPr txBox="1"/>
          <p:nvPr/>
        </p:nvSpPr>
        <p:spPr>
          <a:xfrm>
            <a:off x="7932466" y="7927771"/>
            <a:ext cx="3436144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  <p:pic>
        <p:nvPicPr>
          <p:cNvPr id="337" name="writeNiblackMedian.png" descr="writeNiblackMedi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1645" y="2964227"/>
            <a:ext cx="6357786" cy="33328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Examp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4</a:t>
            </a:r>
          </a:p>
        </p:txBody>
      </p:sp>
      <p:sp>
        <p:nvSpPr>
          <p:cNvPr id="340" name="“playing” for better results: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“playing” for better results: </a:t>
            </a:r>
          </a:p>
        </p:txBody>
      </p:sp>
      <p:pic>
        <p:nvPicPr>
          <p:cNvPr id="341" name="write99NmeanNp35.png" descr="write99NmeanNp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22" y="3255209"/>
            <a:ext cx="6247688" cy="32431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42" name="Mean: 9x9, -0.35"/>
          <p:cNvSpPr txBox="1"/>
          <p:nvPr/>
        </p:nvSpPr>
        <p:spPr>
          <a:xfrm>
            <a:off x="1440986" y="7688350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9x9, -0.35</a:t>
            </a:r>
          </a:p>
        </p:txBody>
      </p:sp>
      <p:pic>
        <p:nvPicPr>
          <p:cNvPr id="343" name="write99NiblackNp80Med.png" descr="write99NiblackNp80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2404" y="3178505"/>
            <a:ext cx="6406900" cy="3396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44" name="Median: 9x9, -0.80"/>
          <p:cNvSpPr txBox="1"/>
          <p:nvPr/>
        </p:nvSpPr>
        <p:spPr>
          <a:xfrm>
            <a:off x="7415510" y="7688350"/>
            <a:ext cx="430351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9x9, -0.80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auvola’s Locally Adaptive Threshol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9768">
              <a:defRPr spc="75" sz="3759"/>
            </a:lvl1pPr>
          </a:lstStyle>
          <a:p>
            <a:pPr/>
            <a:r>
              <a:t>Sauvola’s Locally Adaptive Thresholding</a:t>
            </a:r>
          </a:p>
        </p:txBody>
      </p:sp>
      <p:sp>
        <p:nvSpPr>
          <p:cNvPr id="347" name="Window size, to split image into local window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Window size, to split image into local windows </a:t>
            </a:r>
          </a:p>
          <a:p>
            <a:pPr/>
            <a:r>
              <a:t>Threshold of local threshold based on local mean and standard deviation </a:t>
            </a:r>
          </a:p>
          <a:p>
            <a:pPr/>
            <a:r>
              <a:t>Default constant “k” is suggested between 0.2-0.5</a:t>
            </a:r>
          </a:p>
          <a:p>
            <a:pPr/>
            <a:r>
              <a:t>Does does better with variance in illumination </a:t>
            </a:r>
          </a:p>
          <a:p>
            <a:pPr/>
            <a:r>
              <a:t>“k” used to control the effect of standard deviation </a:t>
            </a:r>
          </a:p>
          <a:p>
            <a:pPr/>
            <a:r>
              <a:t>Following images done with MEAN and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Examp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</a:t>
            </a:r>
          </a:p>
        </p:txBody>
      </p:sp>
      <p:sp>
        <p:nvSpPr>
          <p:cNvPr id="350" name="default: 3x3, 0.34"/>
          <p:cNvSpPr txBox="1"/>
          <p:nvPr/>
        </p:nvSpPr>
        <p:spPr>
          <a:xfrm>
            <a:off x="673100" y="1319367"/>
            <a:ext cx="11658600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default: 3x3, 0.34</a:t>
            </a:r>
          </a:p>
        </p:txBody>
      </p:sp>
      <p:pic>
        <p:nvPicPr>
          <p:cNvPr id="351" name="meSauvolamean.png" descr="meSauvola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019" y="2194583"/>
            <a:ext cx="6086822" cy="61543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52" name="meSauvolaMedian.png" descr="meSauvolaMedi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7890" y="2194583"/>
            <a:ext cx="6154328" cy="61543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53" name="Default Mean"/>
          <p:cNvSpPr txBox="1"/>
          <p:nvPr/>
        </p:nvSpPr>
        <p:spPr>
          <a:xfrm>
            <a:off x="1621358" y="8687861"/>
            <a:ext cx="3436144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354" name="Default median"/>
          <p:cNvSpPr txBox="1"/>
          <p:nvPr/>
        </p:nvSpPr>
        <p:spPr>
          <a:xfrm>
            <a:off x="7946982" y="868786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Examp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 </a:t>
            </a:r>
          </a:p>
        </p:txBody>
      </p:sp>
      <p:sp>
        <p:nvSpPr>
          <p:cNvPr id="357" name="“playing” for better results: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“playing” for better results: </a:t>
            </a:r>
          </a:p>
        </p:txBody>
      </p:sp>
      <p:pic>
        <p:nvPicPr>
          <p:cNvPr id="358" name="me1010Smean09.png" descr="me1010Smean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26" y="2050312"/>
            <a:ext cx="6146371" cy="61177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59" name="Mean: 10x10, 0.9"/>
          <p:cNvSpPr txBox="1"/>
          <p:nvPr/>
        </p:nvSpPr>
        <p:spPr>
          <a:xfrm>
            <a:off x="1264195" y="8361275"/>
            <a:ext cx="4206033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10x10, 0.9</a:t>
            </a:r>
          </a:p>
        </p:txBody>
      </p:sp>
      <p:pic>
        <p:nvPicPr>
          <p:cNvPr id="360" name="me2020Smedianp15.png" descr="me2020Smedianp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9389" y="2050312"/>
            <a:ext cx="6020909" cy="59891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61" name="Median: 20x20, 0.15"/>
          <p:cNvSpPr txBox="1"/>
          <p:nvPr/>
        </p:nvSpPr>
        <p:spPr>
          <a:xfrm>
            <a:off x="7586827" y="8361275"/>
            <a:ext cx="4206033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20x20, 0.15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Examp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</a:t>
            </a:r>
          </a:p>
        </p:txBody>
      </p:sp>
      <p:sp>
        <p:nvSpPr>
          <p:cNvPr id="168" name="thresh = 55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thresh = 55</a:t>
            </a:r>
          </a:p>
        </p:txBody>
      </p:sp>
      <p:pic>
        <p:nvPicPr>
          <p:cNvPr id="169" name="meBiLevel55.png" descr="meBiLevel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1300" y="2227840"/>
            <a:ext cx="6612412" cy="66949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0" name="me.jpg" descr="m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61" y="2639144"/>
            <a:ext cx="5725320" cy="57253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examp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 </a:t>
            </a:r>
          </a:p>
        </p:txBody>
      </p:sp>
      <p:sp>
        <p:nvSpPr>
          <p:cNvPr id="364" name="default: 3x3, 0.34"/>
          <p:cNvSpPr txBox="1"/>
          <p:nvPr/>
        </p:nvSpPr>
        <p:spPr>
          <a:xfrm>
            <a:off x="673100" y="1319367"/>
            <a:ext cx="11658600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default: 3x3, 0.34</a:t>
            </a:r>
          </a:p>
        </p:txBody>
      </p:sp>
      <p:pic>
        <p:nvPicPr>
          <p:cNvPr id="365" name="cameramanSauvolaMean.png" descr="cameramanSauvola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433" y="2104394"/>
            <a:ext cx="6154448" cy="61737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66" name="cameramanSauvolaMedian.png" descr="cameramanSauvolaMedi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9149" y="2102098"/>
            <a:ext cx="6244768" cy="61783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67" name="Default Mean"/>
          <p:cNvSpPr txBox="1"/>
          <p:nvPr/>
        </p:nvSpPr>
        <p:spPr>
          <a:xfrm>
            <a:off x="1602584" y="868786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368" name="Default median"/>
          <p:cNvSpPr txBox="1"/>
          <p:nvPr/>
        </p:nvSpPr>
        <p:spPr>
          <a:xfrm>
            <a:off x="7943461" y="8687861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examp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</a:t>
            </a:r>
          </a:p>
        </p:txBody>
      </p:sp>
      <p:sp>
        <p:nvSpPr>
          <p:cNvPr id="371" name="“playing” for better results: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“playing” for better results: </a:t>
            </a:r>
          </a:p>
        </p:txBody>
      </p:sp>
      <p:pic>
        <p:nvPicPr>
          <p:cNvPr id="372" name="cameraman55Smeanp50.png" descr="cameraman55Smeanp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235" y="2201193"/>
            <a:ext cx="6067915" cy="60873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73" name="Mean: 5x5, 0.50"/>
          <p:cNvSpPr txBox="1"/>
          <p:nvPr/>
        </p:nvSpPr>
        <p:spPr>
          <a:xfrm>
            <a:off x="1240176" y="8632685"/>
            <a:ext cx="4206033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5x5, 0.50</a:t>
            </a:r>
          </a:p>
        </p:txBody>
      </p:sp>
      <p:pic>
        <p:nvPicPr>
          <p:cNvPr id="374" name="cameraman99Smedianp05.png" descr="cameraman99Smedianp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5796" y="2137983"/>
            <a:ext cx="6276762" cy="62137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75" name="Median: 9x9, 0.50"/>
          <p:cNvSpPr txBox="1"/>
          <p:nvPr/>
        </p:nvSpPr>
        <p:spPr>
          <a:xfrm>
            <a:off x="7328106" y="8632685"/>
            <a:ext cx="4592142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9x9, 0.50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examp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</a:t>
            </a:r>
          </a:p>
        </p:txBody>
      </p:sp>
      <p:sp>
        <p:nvSpPr>
          <p:cNvPr id="378" name="default: 3x3, 0.34"/>
          <p:cNvSpPr txBox="1"/>
          <p:nvPr/>
        </p:nvSpPr>
        <p:spPr>
          <a:xfrm>
            <a:off x="673100" y="1319367"/>
            <a:ext cx="11658600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default: 3x3, 0.34</a:t>
            </a:r>
          </a:p>
        </p:txBody>
      </p:sp>
      <p:pic>
        <p:nvPicPr>
          <p:cNvPr id="379" name="berkSauvolaMean.png" descr="berkSauvola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707" y="2828146"/>
            <a:ext cx="6109155" cy="42239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80" name="berkSauvolaMedian.png" descr="berkSauvolaMedi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1298" y="2769529"/>
            <a:ext cx="6397553" cy="43411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81" name="Default Mean"/>
          <p:cNvSpPr txBox="1"/>
          <p:nvPr/>
        </p:nvSpPr>
        <p:spPr>
          <a:xfrm>
            <a:off x="1450184" y="8024623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382" name="Default median"/>
          <p:cNvSpPr txBox="1"/>
          <p:nvPr/>
        </p:nvSpPr>
        <p:spPr>
          <a:xfrm>
            <a:off x="7872002" y="8024623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examp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 </a:t>
            </a:r>
          </a:p>
        </p:txBody>
      </p:sp>
      <p:sp>
        <p:nvSpPr>
          <p:cNvPr id="385" name="“playing” for better results: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“playing” for better results: </a:t>
            </a:r>
          </a:p>
        </p:txBody>
      </p:sp>
      <p:pic>
        <p:nvPicPr>
          <p:cNvPr id="386" name="berk77Smeanp25.png" descr="berk77Smeanp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089" y="2743820"/>
            <a:ext cx="6183412" cy="42659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87" name="Mean: 7x7, 0.25"/>
          <p:cNvSpPr txBox="1"/>
          <p:nvPr/>
        </p:nvSpPr>
        <p:spPr>
          <a:xfrm>
            <a:off x="1113103" y="7896535"/>
            <a:ext cx="4206033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7x7, 0.25</a:t>
            </a:r>
          </a:p>
        </p:txBody>
      </p:sp>
      <p:pic>
        <p:nvPicPr>
          <p:cNvPr id="388" name="berk55Smedianp10.png" descr="berk55Smedianp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1378" y="2715682"/>
            <a:ext cx="6183412" cy="43222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89" name="median: 5x5, 0.10"/>
          <p:cNvSpPr txBox="1"/>
          <p:nvPr/>
        </p:nvSpPr>
        <p:spPr>
          <a:xfrm>
            <a:off x="7570068" y="7896535"/>
            <a:ext cx="4206032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5x5, 0.10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119082-1.jpg" descr="119082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6649" y="2203523"/>
            <a:ext cx="8011502" cy="53465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examp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4 </a:t>
            </a:r>
          </a:p>
        </p:txBody>
      </p:sp>
      <p:sp>
        <p:nvSpPr>
          <p:cNvPr id="394" name="default: 3x3, 0.34"/>
          <p:cNvSpPr txBox="1"/>
          <p:nvPr/>
        </p:nvSpPr>
        <p:spPr>
          <a:xfrm>
            <a:off x="673100" y="1319367"/>
            <a:ext cx="11658600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default: 3x3, 0.34</a:t>
            </a:r>
          </a:p>
        </p:txBody>
      </p:sp>
      <p:sp>
        <p:nvSpPr>
          <p:cNvPr id="395" name="Default Mean"/>
          <p:cNvSpPr txBox="1"/>
          <p:nvPr/>
        </p:nvSpPr>
        <p:spPr>
          <a:xfrm>
            <a:off x="1450184" y="8024623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Mean</a:t>
            </a:r>
          </a:p>
        </p:txBody>
      </p:sp>
      <p:sp>
        <p:nvSpPr>
          <p:cNvPr id="396" name="Default median"/>
          <p:cNvSpPr txBox="1"/>
          <p:nvPr/>
        </p:nvSpPr>
        <p:spPr>
          <a:xfrm>
            <a:off x="7872002" y="8024623"/>
            <a:ext cx="3436145" cy="53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Default median</a:t>
            </a:r>
          </a:p>
        </p:txBody>
      </p:sp>
      <p:pic>
        <p:nvPicPr>
          <p:cNvPr id="397" name="writeMean.png" descr="write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206" y="2511962"/>
            <a:ext cx="6240365" cy="33695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98" name="writeMedian.png" descr="writeMedi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4742" y="2541464"/>
            <a:ext cx="6308465" cy="3310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examp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4 </a:t>
            </a:r>
          </a:p>
        </p:txBody>
      </p:sp>
      <p:sp>
        <p:nvSpPr>
          <p:cNvPr id="401" name="“playing” for better results:"/>
          <p:cNvSpPr txBox="1"/>
          <p:nvPr/>
        </p:nvSpPr>
        <p:spPr>
          <a:xfrm>
            <a:off x="673100" y="1320800"/>
            <a:ext cx="11658600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“playing” for better results: </a:t>
            </a:r>
          </a:p>
        </p:txBody>
      </p:sp>
      <p:pic>
        <p:nvPicPr>
          <p:cNvPr id="402" name="writeSauvolaMean.png" descr="writeSauvolaMe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409" y="3111304"/>
            <a:ext cx="6249890" cy="32767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03" name="writeSavoulaMedian.png" descr="writeSavoulaMedi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2662" y="3111304"/>
            <a:ext cx="6100108" cy="32767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404" name="Mean: 9x9, 0.30"/>
          <p:cNvSpPr txBox="1"/>
          <p:nvPr/>
        </p:nvSpPr>
        <p:spPr>
          <a:xfrm>
            <a:off x="1113103" y="7896535"/>
            <a:ext cx="4206033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Mean: 9x9, 0.30</a:t>
            </a:r>
          </a:p>
        </p:txBody>
      </p:sp>
      <p:sp>
        <p:nvSpPr>
          <p:cNvPr id="405" name="median: 9x9, 0.30"/>
          <p:cNvSpPr txBox="1"/>
          <p:nvPr/>
        </p:nvSpPr>
        <p:spPr>
          <a:xfrm>
            <a:off x="7570068" y="7896535"/>
            <a:ext cx="4206032" cy="53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median: 9x9, 0.30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hresh = 75"/>
          <p:cNvSpPr txBox="1"/>
          <p:nvPr>
            <p:ph type="body" idx="13"/>
          </p:nvPr>
        </p:nvSpPr>
        <p:spPr>
          <a:xfrm>
            <a:off x="673100" y="1319367"/>
            <a:ext cx="11658600" cy="536266"/>
          </a:xfrm>
          <a:prstGeom prst="rect">
            <a:avLst/>
          </a:prstGeom>
        </p:spPr>
        <p:txBody>
          <a:bodyPr/>
          <a:lstStyle/>
          <a:p>
            <a:pPr/>
            <a:r>
              <a:t>thresh = 75</a:t>
            </a:r>
          </a:p>
        </p:txBody>
      </p:sp>
      <p:sp>
        <p:nvSpPr>
          <p:cNvPr id="173" name="Examp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 </a:t>
            </a:r>
          </a:p>
        </p:txBody>
      </p:sp>
      <p:pic>
        <p:nvPicPr>
          <p:cNvPr id="174" name="cameraman.png" descr="cameram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884" y="3005137"/>
            <a:ext cx="5025059" cy="50250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5" name="cameramanBiLevel75.png" descr="cameramanBiLevel7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4871" y="2157023"/>
            <a:ext cx="6476424" cy="69604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resh = 100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Thresh = 100</a:t>
            </a:r>
          </a:p>
        </p:txBody>
      </p:sp>
      <p:sp>
        <p:nvSpPr>
          <p:cNvPr id="178" name="Examp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</a:t>
            </a:r>
          </a:p>
        </p:txBody>
      </p:sp>
      <p:pic>
        <p:nvPicPr>
          <p:cNvPr id="179" name="berk.jpg" descr="ber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921" y="2109936"/>
            <a:ext cx="6108701" cy="4076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0" name="berkBiLev100.png" descr="berkBiLev1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2742" y="3901688"/>
            <a:ext cx="7619625" cy="55525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Example 3 Berkley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 Berkley results</a:t>
            </a:r>
          </a:p>
        </p:txBody>
      </p:sp>
      <p:pic>
        <p:nvPicPr>
          <p:cNvPr id="183" name="119082-1.jpg" descr="119082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963" y="2758727"/>
            <a:ext cx="7796874" cy="52033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Examp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4 </a:t>
            </a:r>
          </a:p>
        </p:txBody>
      </p:sp>
      <p:pic>
        <p:nvPicPr>
          <p:cNvPr id="186" name="writeBiLevel100.png" descr="writeBiLevel1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574" y="4822768"/>
            <a:ext cx="8497735" cy="46789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7" name="write.png" descr="wr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247" y="1980110"/>
            <a:ext cx="5960863" cy="30330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88" name="thresh =100"/>
          <p:cNvSpPr txBox="1"/>
          <p:nvPr>
            <p:ph type="body" sz="quarter" idx="4294967295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 defTabSz="411479">
              <a:spcBef>
                <a:spcPts val="0"/>
              </a:spcBef>
              <a:buClrTx/>
              <a:buSzTx/>
              <a:buNone/>
              <a:defRPr cap="all" spc="210" sz="234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thresh =100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Multi-lev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Multi-level </a:t>
            </a:r>
          </a:p>
        </p:txBody>
      </p:sp>
      <p:sp>
        <p:nvSpPr>
          <p:cNvPr id="191" name="Multiple threshold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Multiple thresholds </a:t>
            </a:r>
          </a:p>
          <a:p>
            <a:pPr/>
            <a:r>
              <a:t>Segmentation done with levels of gray </a:t>
            </a:r>
          </a:p>
          <a:p>
            <a:pPr/>
            <a:r>
              <a:t>New pixel value determined by where it sits in between, below, and above thresholds </a:t>
            </a:r>
          </a:p>
          <a:p>
            <a:pPr/>
            <a:r>
              <a:t>Examples using 2 thresholds for total of 3 levels </a:t>
            </a:r>
          </a:p>
          <a:p>
            <a:pPr/>
            <a:r>
              <a:t>Does better with detail and levels of illumination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